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8" showSpecialPlsOnTitleSld="0" saveSubsetFonts="1">
  <p:sldMasterIdLst>
    <p:sldMasterId id="2147483648" r:id="rId1"/>
  </p:sldMasterIdLst>
  <p:notesMasterIdLst>
    <p:notesMasterId r:id="rId6"/>
  </p:notesMasterIdLst>
  <p:handoutMasterIdLst>
    <p:handoutMasterId r:id="rId7"/>
  </p:handoutMasterIdLst>
  <p:sldIdLst>
    <p:sldId id="474" r:id="rId2"/>
    <p:sldId id="512" r:id="rId3"/>
    <p:sldId id="509" r:id="rId4"/>
    <p:sldId id="511"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Vogelweid, Eric J." initials="VEJ" lastIdx="17" clrIdx="0">
    <p:extLst>
      <p:ext uri="{19B8F6BF-5375-455C-9EA6-DF929625EA0E}">
        <p15:presenceInfo xmlns:p15="http://schemas.microsoft.com/office/powerpoint/2012/main" userId="S-1-5-21-834601574-676875594-1237804090-49782" providerId="AD"/>
      </p:ext>
    </p:extLst>
  </p:cmAuthor>
  <p:cmAuthor id="8" name="Carli Wrisinger" initials="CW" lastIdx="19" clrIdx="1">
    <p:extLst>
      <p:ext uri="{19B8F6BF-5375-455C-9EA6-DF929625EA0E}">
        <p15:presenceInfo xmlns:p15="http://schemas.microsoft.com/office/powerpoint/2012/main" userId="ead4629c4ea38849" providerId="Windows Live"/>
      </p:ext>
    </p:extLst>
  </p:cmAuthor>
  <p:cmAuthor id="9" name="Dowd, Karla A." initials="DKA" lastIdx="1" clrIdx="2">
    <p:extLst>
      <p:ext uri="{19B8F6BF-5375-455C-9EA6-DF929625EA0E}">
        <p15:presenceInfo xmlns:p15="http://schemas.microsoft.com/office/powerpoint/2012/main" userId="S-1-5-21-2000478354-261478967-682003330-545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8" autoAdjust="0"/>
    <p:restoredTop sz="75094" autoAdjust="0"/>
  </p:normalViewPr>
  <p:slideViewPr>
    <p:cSldViewPr snapToGrid="0">
      <p:cViewPr varScale="1">
        <p:scale>
          <a:sx n="82" d="100"/>
          <a:sy n="82" d="100"/>
        </p:scale>
        <p:origin x="1632" y="90"/>
      </p:cViewPr>
      <p:guideLst/>
    </p:cSldViewPr>
  </p:slideViewPr>
  <p:outlineViewPr>
    <p:cViewPr>
      <p:scale>
        <a:sx n="33" d="100"/>
        <a:sy n="33" d="100"/>
      </p:scale>
      <p:origin x="0" y="-564"/>
    </p:cViewPr>
  </p:outlineViewPr>
  <p:notesTextViewPr>
    <p:cViewPr>
      <p:scale>
        <a:sx n="100" d="100"/>
        <a:sy n="100" d="100"/>
      </p:scale>
      <p:origin x="0" y="0"/>
    </p:cViewPr>
  </p:notesTextViewPr>
  <p:notesViewPr>
    <p:cSldViewPr snapToGrid="0">
      <p:cViewPr varScale="1">
        <p:scale>
          <a:sx n="67" d="100"/>
          <a:sy n="67" d="100"/>
        </p:scale>
        <p:origin x="274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B07796D-4267-400D-95BD-5198DD8E4DBE}" type="datetimeFigureOut">
              <a:rPr lang="en-US" smtClean="0"/>
              <a:t>9/1/2021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D0E79E5-BACD-431F-B938-480B49CCC938}" type="slidenum">
              <a:rPr lang="en-US" smtClean="0"/>
              <a:t>‹#›</a:t>
            </a:fld>
            <a:endParaRPr lang="en-US" dirty="0"/>
          </a:p>
        </p:txBody>
      </p:sp>
    </p:spTree>
    <p:extLst>
      <p:ext uri="{BB962C8B-B14F-4D97-AF65-F5344CB8AC3E}">
        <p14:creationId xmlns:p14="http://schemas.microsoft.com/office/powerpoint/2010/main" val="1633116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0127139-6483-4058-A238-15789974CC60}" type="datetimeFigureOut">
              <a:rPr lang="en-US" smtClean="0"/>
              <a:t>9/1/2021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3246EE-DFBD-43EC-BFCD-396B1015350C}" type="slidenum">
              <a:rPr lang="en-US" smtClean="0"/>
              <a:t>‹#›</a:t>
            </a:fld>
            <a:endParaRPr lang="en-US" dirty="0"/>
          </a:p>
        </p:txBody>
      </p:sp>
    </p:spTree>
    <p:extLst>
      <p:ext uri="{BB962C8B-B14F-4D97-AF65-F5344CB8AC3E}">
        <p14:creationId xmlns:p14="http://schemas.microsoft.com/office/powerpoint/2010/main" val="1600126080"/>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8</a:t>
            </a:fld>
            <a:endParaRPr lang="en-US" dirty="0"/>
          </a:p>
        </p:txBody>
      </p:sp>
    </p:spTree>
    <p:extLst>
      <p:ext uri="{BB962C8B-B14F-4D97-AF65-F5344CB8AC3E}">
        <p14:creationId xmlns:p14="http://schemas.microsoft.com/office/powerpoint/2010/main" val="272842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b="0" i="0" dirty="0">
                <a:solidFill>
                  <a:srgbClr val="000000"/>
                </a:solidFill>
                <a:effectLst/>
                <a:latin typeface="Times New Roman" panose="02020603050405020304" pitchFamily="18" charset="0"/>
              </a:rPr>
              <a:t>6. Investment income will be allocated based upon each university’s relative assets that generated the income. This principle is already followed for the endowment pool where each account receives a pro-rata share of income, with smoothing principles for market volatility. This same principle will be followed for interest income earned on the University’s working capital. The Board will retain approval rights for the use of the dividend portion of the proceeds, which represents the excess earnings above a cash rate of return provided to each campus. Each Chancellor will submit a plan for the use of the dividend to the Board for approval as a part of the annual budget process. These dividend earnings will be utilized to help capitalize individual universities who underperform on their financial performance targets.</a:t>
            </a:r>
            <a:endParaRPr lang="en-US" dirty="0"/>
          </a:p>
        </p:txBody>
      </p:sp>
      <p:sp>
        <p:nvSpPr>
          <p:cNvPr id="4" name="Slide Number Placeholder 3"/>
          <p:cNvSpPr>
            <a:spLocks noGrp="1"/>
          </p:cNvSpPr>
          <p:nvPr>
            <p:ph type="sldNum" sz="quarter" idx="10"/>
          </p:nvPr>
        </p:nvSpPr>
        <p:spPr>
          <a:xfrm>
            <a:off x="3936356" y="8715746"/>
            <a:ext cx="3011381" cy="458807"/>
          </a:xfrm>
          <a:prstGeom prst="rect">
            <a:avLst/>
          </a:prstGeom>
        </p:spPr>
        <p:txBody>
          <a:bodyPr lIns="90077" tIns="45039" rIns="90077" bIns="45039"/>
          <a:lstStyle/>
          <a:p>
            <a:fld id="{BD19EE30-B312-4056-AB09-B0FB10147CF9}" type="slidenum">
              <a:rPr lang="en-US" smtClean="0"/>
              <a:pPr/>
              <a:t>9</a:t>
            </a:fld>
            <a:endParaRPr lang="en-US" dirty="0"/>
          </a:p>
        </p:txBody>
      </p:sp>
    </p:spTree>
    <p:extLst>
      <p:ext uri="{BB962C8B-B14F-4D97-AF65-F5344CB8AC3E}">
        <p14:creationId xmlns:p14="http://schemas.microsoft.com/office/powerpoint/2010/main" val="745717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a:xfrm>
            <a:off x="3936356" y="8715746"/>
            <a:ext cx="3011381" cy="458807"/>
          </a:xfrm>
          <a:prstGeom prst="rect">
            <a:avLst/>
          </a:prstGeom>
        </p:spPr>
        <p:txBody>
          <a:bodyPr lIns="90077" tIns="45039" rIns="90077" bIns="45039"/>
          <a:lstStyle/>
          <a:p>
            <a:fld id="{BD19EE30-B312-4056-AB09-B0FB10147CF9}" type="slidenum">
              <a:rPr lang="en-US" smtClean="0"/>
              <a:pPr/>
              <a:t>10</a:t>
            </a:fld>
            <a:endParaRPr lang="en-US" dirty="0"/>
          </a:p>
        </p:txBody>
      </p:sp>
    </p:spTree>
    <p:extLst>
      <p:ext uri="{BB962C8B-B14F-4D97-AF65-F5344CB8AC3E}">
        <p14:creationId xmlns:p14="http://schemas.microsoft.com/office/powerpoint/2010/main" val="2618560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447"/>
            <a:ext cx="12192000" cy="6857999"/>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TextBox 4"/>
          <p:cNvSpPr txBox="1"/>
          <p:nvPr userDrawn="1"/>
        </p:nvSpPr>
        <p:spPr>
          <a:xfrm>
            <a:off x="10668000" y="6188186"/>
            <a:ext cx="13178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September 2</a:t>
            </a:r>
            <a:r>
              <a:rPr lang="en-US" sz="1000" baseline="0" dirty="0">
                <a:solidFill>
                  <a:schemeClr val="bg1"/>
                </a:solidFill>
                <a:latin typeface="Times New Roman" panose="02020603050405020304" pitchFamily="18" charset="0"/>
                <a:cs typeface="Times New Roman" panose="02020603050405020304" pitchFamily="18" charset="0"/>
              </a:rPr>
              <a:t>, 2021</a:t>
            </a:r>
            <a:endParaRPr lang="en-US" sz="1000"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userDrawn="1"/>
        </p:nvSpPr>
        <p:spPr>
          <a:xfrm>
            <a:off x="5356412" y="6311296"/>
            <a:ext cx="1479176" cy="277762"/>
          </a:xfrm>
          <a:prstGeom prst="rect">
            <a:avLst/>
          </a:prstGeom>
          <a:noFill/>
        </p:spPr>
        <p:txBody>
          <a:bodyPr wrap="square" rtlCol="0">
            <a:spAutoFit/>
          </a:bodyPr>
          <a:lstStyle/>
          <a:p>
            <a:r>
              <a:rPr lang="en-US" sz="1200" dirty="0">
                <a:solidFill>
                  <a:schemeClr val="bg1"/>
                </a:solidFill>
                <a:latin typeface="Times New Roman" panose="02020603050405020304" pitchFamily="18" charset="0"/>
                <a:cs typeface="Times New Roman" panose="02020603050405020304" pitchFamily="18" charset="0"/>
              </a:rPr>
              <a:t>OPEN – FIN – 1-</a:t>
            </a:r>
            <a:fld id="{62FCDDC7-26C5-4063-B4AB-CDB8165F31C4}" type="slidenum">
              <a:rPr lang="en-US" sz="120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82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400800" y="6354931"/>
            <a:ext cx="1365326" cy="365125"/>
          </a:xfrm>
          <a:prstGeom prst="rect">
            <a:avLst/>
          </a:prstGeom>
        </p:spPr>
        <p:txBody>
          <a:bodyPr/>
          <a:lstStyle/>
          <a:p>
            <a:endParaRPr lang="en-US" dirty="0"/>
          </a:p>
        </p:txBody>
      </p:sp>
      <p:sp>
        <p:nvSpPr>
          <p:cNvPr id="6" name="Footer Placeholder 5"/>
          <p:cNvSpPr>
            <a:spLocks noGrp="1"/>
          </p:cNvSpPr>
          <p:nvPr>
            <p:ph type="ftr" sz="quarter" idx="11"/>
          </p:nvPr>
        </p:nvSpPr>
        <p:spPr>
          <a:xfrm>
            <a:off x="7960659" y="6356350"/>
            <a:ext cx="2494878"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650070" y="6356350"/>
            <a:ext cx="703729" cy="365125"/>
          </a:xfrm>
          <a:prstGeom prst="rect">
            <a:avLst/>
          </a:prstGeom>
        </p:spPr>
        <p:txBody>
          <a:bodyPr/>
          <a:lstStyle/>
          <a:p>
            <a:fld id="{C6C19187-0210-4CC7-AE51-7FFB2AB55339}"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818746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400800" y="6354931"/>
            <a:ext cx="1365326" cy="365125"/>
          </a:xfrm>
          <a:prstGeom prst="rect">
            <a:avLst/>
          </a:prstGeom>
        </p:spPr>
        <p:txBody>
          <a:bodyPr/>
          <a:lstStyle/>
          <a:p>
            <a:endParaRPr lang="en-US" dirty="0"/>
          </a:p>
        </p:txBody>
      </p:sp>
      <p:sp>
        <p:nvSpPr>
          <p:cNvPr id="6" name="Footer Placeholder 5"/>
          <p:cNvSpPr>
            <a:spLocks noGrp="1"/>
          </p:cNvSpPr>
          <p:nvPr>
            <p:ph type="ftr" sz="quarter" idx="11"/>
          </p:nvPr>
        </p:nvSpPr>
        <p:spPr>
          <a:xfrm>
            <a:off x="7960659" y="6356350"/>
            <a:ext cx="2494878"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650070" y="6356350"/>
            <a:ext cx="703729" cy="365125"/>
          </a:xfrm>
          <a:prstGeom prst="rect">
            <a:avLst/>
          </a:prstGeom>
        </p:spPr>
        <p:txBody>
          <a:bodyPr/>
          <a:lstStyle/>
          <a:p>
            <a:fld id="{C6C19187-0210-4CC7-AE51-7FFB2AB55339}"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346212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00800" y="6354931"/>
            <a:ext cx="1365326" cy="365125"/>
          </a:xfrm>
          <a:prstGeom prst="rect">
            <a:avLst/>
          </a:prstGeom>
        </p:spPr>
        <p:txBody>
          <a:bodyPr/>
          <a:lstStyle/>
          <a:p>
            <a:endParaRPr lang="en-US" dirty="0"/>
          </a:p>
        </p:txBody>
      </p:sp>
      <p:sp>
        <p:nvSpPr>
          <p:cNvPr id="5" name="Footer Placeholder 4"/>
          <p:cNvSpPr>
            <a:spLocks noGrp="1"/>
          </p:cNvSpPr>
          <p:nvPr>
            <p:ph type="ftr" sz="quarter" idx="11"/>
          </p:nvPr>
        </p:nvSpPr>
        <p:spPr>
          <a:xfrm>
            <a:off x="7960659" y="6356350"/>
            <a:ext cx="2494878"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650070" y="6356350"/>
            <a:ext cx="703729" cy="365125"/>
          </a:xfrm>
          <a:prstGeom prst="rect">
            <a:avLst/>
          </a:prstGeom>
        </p:spPr>
        <p:txBody>
          <a:bodyPr/>
          <a:lstStyle/>
          <a:p>
            <a:fld id="{C6C19187-0210-4CC7-AE51-7FFB2AB55339}" type="slidenum">
              <a:rPr lang="en-US" smtClean="0"/>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760360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rot="5400000">
            <a:off x="-3159012" y="3045302"/>
            <a:ext cx="7086122"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894435" y="1582472"/>
            <a:ext cx="2745946" cy="365760"/>
          </a:xfrm>
          <a:prstGeom prst="rect">
            <a:avLst/>
          </a:prstGeom>
        </p:spPr>
      </p:pic>
      <p:sp>
        <p:nvSpPr>
          <p:cNvPr id="4" name="Date Placeholder 3"/>
          <p:cNvSpPr>
            <a:spLocks noGrp="1"/>
          </p:cNvSpPr>
          <p:nvPr>
            <p:ph type="dt" sz="half" idx="10"/>
          </p:nvPr>
        </p:nvSpPr>
        <p:spPr>
          <a:xfrm rot="5400000">
            <a:off x="-123892" y="4583076"/>
            <a:ext cx="1204854"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rot="5400000">
            <a:off x="126671" y="5642536"/>
            <a:ext cx="703729" cy="365125"/>
          </a:xfrm>
          <a:prstGeom prst="rect">
            <a:avLst/>
          </a:prstGeom>
        </p:spPr>
        <p:txBody>
          <a:bodyPr/>
          <a:lstStyle/>
          <a:p>
            <a:fld id="{C6C19187-0210-4CC7-AE51-7FFB2AB55339}" type="slidenum">
              <a:rPr lang="en-US" smtClean="0"/>
              <a:t>‹#›</a:t>
            </a:fld>
            <a:endParaRPr lang="en-US" dirty="0"/>
          </a:p>
        </p:txBody>
      </p:sp>
    </p:spTree>
    <p:extLst>
      <p:ext uri="{BB962C8B-B14F-4D97-AF65-F5344CB8AC3E}">
        <p14:creationId xmlns:p14="http://schemas.microsoft.com/office/powerpoint/2010/main" val="1007885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a:xfrm>
            <a:off x="6400800" y="6354931"/>
            <a:ext cx="1365326" cy="365125"/>
          </a:xfrm>
          <a:prstGeom prst="rect">
            <a:avLst/>
          </a:prstGeom>
        </p:spPr>
        <p:txBody>
          <a:bodyPr/>
          <a:lstStyle/>
          <a:p>
            <a:endParaRPr lang="en-US" dirty="0"/>
          </a:p>
        </p:txBody>
      </p:sp>
      <p:sp>
        <p:nvSpPr>
          <p:cNvPr id="5" name="Footer Placeholder 4"/>
          <p:cNvSpPr>
            <a:spLocks noGrp="1"/>
          </p:cNvSpPr>
          <p:nvPr>
            <p:ph type="ftr" sz="quarter" idx="11"/>
          </p:nvPr>
        </p:nvSpPr>
        <p:spPr>
          <a:xfrm>
            <a:off x="7960659" y="6356350"/>
            <a:ext cx="2494878"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650070" y="6356350"/>
            <a:ext cx="703729" cy="365125"/>
          </a:xfrm>
          <a:prstGeom prst="rect">
            <a:avLst/>
          </a:prstGeom>
        </p:spPr>
        <p:txBody>
          <a:bodyPr/>
          <a:lstStyle/>
          <a:p>
            <a:fld id="{C6C19187-0210-4CC7-AE51-7FFB2AB55339}" type="slidenum">
              <a:rPr lang="en-US" smtClean="0"/>
              <a:t>‹#›</a:t>
            </a:fld>
            <a:endParaRPr lang="en-US" dirty="0"/>
          </a:p>
        </p:txBody>
      </p:sp>
      <p:sp>
        <p:nvSpPr>
          <p:cNvPr id="7" name="TextBox 6"/>
          <p:cNvSpPr txBox="1"/>
          <p:nvPr userDrawn="1"/>
        </p:nvSpPr>
        <p:spPr>
          <a:xfrm>
            <a:off x="10668000" y="6188186"/>
            <a:ext cx="13178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June 20-21</a:t>
            </a:r>
            <a:r>
              <a:rPr lang="en-US" sz="1000" baseline="0" dirty="0">
                <a:solidFill>
                  <a:schemeClr val="bg1"/>
                </a:solidFill>
                <a:latin typeface="Times New Roman" panose="02020603050405020304" pitchFamily="18" charset="0"/>
                <a:cs typeface="Times New Roman" panose="02020603050405020304" pitchFamily="18" charset="0"/>
              </a:rPr>
              <a:t>, 2019</a:t>
            </a:r>
            <a:endParaRPr lang="en-US" sz="1000"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userDrawn="1"/>
        </p:nvSpPr>
        <p:spPr>
          <a:xfrm>
            <a:off x="5809130" y="6434407"/>
            <a:ext cx="1479176" cy="277762"/>
          </a:xfrm>
          <a:prstGeom prst="rect">
            <a:avLst/>
          </a:prstGeom>
          <a:noFill/>
        </p:spPr>
        <p:txBody>
          <a:bodyPr wrap="square" rtlCol="0">
            <a:spAutoFit/>
          </a:bodyPr>
          <a:lstStyle/>
          <a:p>
            <a:r>
              <a:rPr lang="en-US" sz="1200" dirty="0">
                <a:solidFill>
                  <a:schemeClr val="bg1"/>
                </a:solidFill>
                <a:latin typeface="Times New Roman" panose="02020603050405020304" pitchFamily="18" charset="0"/>
                <a:cs typeface="Times New Roman" panose="02020603050405020304" pitchFamily="18" charset="0"/>
              </a:rPr>
              <a:t>OPEN –</a:t>
            </a:r>
            <a:r>
              <a:rPr lang="en-US" sz="1200" baseline="0" dirty="0">
                <a:solidFill>
                  <a:schemeClr val="bg1"/>
                </a:solidFill>
                <a:latin typeface="Times New Roman" panose="02020603050405020304" pitchFamily="18" charset="0"/>
                <a:cs typeface="Times New Roman" panose="02020603050405020304" pitchFamily="18" charset="0"/>
              </a:rPr>
              <a:t> FIN – 2-</a:t>
            </a:r>
            <a:fld id="{9E6A52CE-B5E6-49E2-A78C-942E46E01461}" type="slidenum">
              <a:rPr lang="en-US" sz="1200" baseline="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19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p:cNvSpPr txBox="1"/>
          <p:nvPr userDrawn="1"/>
        </p:nvSpPr>
        <p:spPr>
          <a:xfrm>
            <a:off x="10668000" y="6188186"/>
            <a:ext cx="13178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September 2</a:t>
            </a:r>
            <a:r>
              <a:rPr lang="en-US" sz="1000" baseline="0" dirty="0">
                <a:solidFill>
                  <a:schemeClr val="bg1"/>
                </a:solidFill>
                <a:latin typeface="Times New Roman" panose="02020603050405020304" pitchFamily="18" charset="0"/>
                <a:cs typeface="Times New Roman" panose="02020603050405020304" pitchFamily="18" charset="0"/>
              </a:rPr>
              <a:t>, 2021</a:t>
            </a:r>
            <a:endParaRPr lang="en-US" sz="10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6B7695D-4769-4482-AED8-94FDDAAC12FC}"/>
              </a:ext>
            </a:extLst>
          </p:cNvPr>
          <p:cNvSpPr txBox="1"/>
          <p:nvPr userDrawn="1"/>
        </p:nvSpPr>
        <p:spPr>
          <a:xfrm>
            <a:off x="5356412" y="6311296"/>
            <a:ext cx="1479176" cy="277762"/>
          </a:xfrm>
          <a:prstGeom prst="rect">
            <a:avLst/>
          </a:prstGeom>
          <a:noFill/>
        </p:spPr>
        <p:txBody>
          <a:bodyPr wrap="square" rtlCol="0">
            <a:spAutoFit/>
          </a:bodyPr>
          <a:lstStyle/>
          <a:p>
            <a:r>
              <a:rPr lang="en-US" sz="1200" dirty="0">
                <a:solidFill>
                  <a:schemeClr val="bg1"/>
                </a:solidFill>
                <a:latin typeface="Times New Roman" panose="02020603050405020304" pitchFamily="18" charset="0"/>
                <a:cs typeface="Times New Roman" panose="02020603050405020304" pitchFamily="18" charset="0"/>
              </a:rPr>
              <a:t>OPEN – FIN – 1-</a:t>
            </a:r>
            <a:fld id="{62FCDDC7-26C5-4063-B4AB-CDB8165F31C4}" type="slidenum">
              <a:rPr lang="en-US" sz="120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8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eature Program Layout">
    <p:spTree>
      <p:nvGrpSpPr>
        <p:cNvPr id="1" name=""/>
        <p:cNvGrpSpPr/>
        <p:nvPr/>
      </p:nvGrpSpPr>
      <p:grpSpPr>
        <a:xfrm>
          <a:off x="0" y="0"/>
          <a:ext cx="0" cy="0"/>
          <a:chOff x="0" y="0"/>
          <a:chExt cx="0" cy="0"/>
        </a:xfrm>
      </p:grpSpPr>
      <p:sp>
        <p:nvSpPr>
          <p:cNvPr id="11" name="Rectangle 10"/>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3068748" y="-18288"/>
            <a:ext cx="0" cy="612648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56304" y="0"/>
            <a:ext cx="0" cy="6089904"/>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userDrawn="1">
            <p:ph idx="1"/>
          </p:nvPr>
        </p:nvSpPr>
        <p:spPr>
          <a:xfrm>
            <a:off x="3195919" y="365125"/>
            <a:ext cx="8677834" cy="5429620"/>
          </a:xfrm>
        </p:spPr>
        <p:txBody>
          <a:bodyPr lIns="274320" tIns="274320" rIns="274320" bIns="274320" anchor="ctr"/>
          <a:lstStyle>
            <a:lvl1pPr marL="0" indent="0" algn="l">
              <a:buNone/>
              <a:defRPr/>
            </a:lvl1pPr>
            <a:lvl2pPr algn="l">
              <a:defRPr/>
            </a:lvl2pPr>
            <a:lvl3pPr algn="l">
              <a:defRPr/>
            </a:lvl3pPr>
            <a:lvl4pPr algn="l">
              <a:defRPr/>
            </a:lvl4pPr>
            <a:lvl5pPr algn="l">
              <a:defRPr/>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276447" y="365125"/>
            <a:ext cx="2552687" cy="5429619"/>
          </a:xfrm>
        </p:spPr>
        <p:txBody>
          <a:bodyPr>
            <a:normAutofit/>
          </a:bodyPr>
          <a:lstStyle>
            <a:lvl1pPr algn="r">
              <a:defRPr sz="3200"/>
            </a:lvl1pPr>
          </a:lstStyle>
          <a:p>
            <a:r>
              <a:rPr lang="en-US" dirty="0"/>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12" name="TextBox 11"/>
          <p:cNvSpPr txBox="1"/>
          <p:nvPr userDrawn="1"/>
        </p:nvSpPr>
        <p:spPr>
          <a:xfrm>
            <a:off x="10668000" y="6188186"/>
            <a:ext cx="13178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June 20-21</a:t>
            </a:r>
            <a:r>
              <a:rPr lang="en-US" sz="1000" baseline="0" dirty="0">
                <a:solidFill>
                  <a:schemeClr val="bg1"/>
                </a:solidFill>
                <a:latin typeface="Times New Roman" panose="02020603050405020304" pitchFamily="18" charset="0"/>
                <a:cs typeface="Times New Roman" panose="02020603050405020304" pitchFamily="18" charset="0"/>
              </a:rPr>
              <a:t>, 2019</a:t>
            </a:r>
            <a:endParaRPr lang="en-US" sz="1000" dirty="0">
              <a:solidFill>
                <a:schemeClr val="bg1"/>
              </a:solidFill>
              <a:latin typeface="Times New Roman" panose="02020603050405020304" pitchFamily="18" charset="0"/>
              <a:cs typeface="Times New Roman" panose="02020603050405020304" pitchFamily="18" charset="0"/>
            </a:endParaRPr>
          </a:p>
        </p:txBody>
      </p:sp>
      <p:sp>
        <p:nvSpPr>
          <p:cNvPr id="14" name="TextBox 13"/>
          <p:cNvSpPr txBox="1"/>
          <p:nvPr userDrawn="1"/>
        </p:nvSpPr>
        <p:spPr>
          <a:xfrm>
            <a:off x="5809130" y="6434407"/>
            <a:ext cx="1479176" cy="277762"/>
          </a:xfrm>
          <a:prstGeom prst="rect">
            <a:avLst/>
          </a:prstGeom>
          <a:noFill/>
        </p:spPr>
        <p:txBody>
          <a:bodyPr wrap="square" rtlCol="0">
            <a:spAutoFit/>
          </a:bodyPr>
          <a:lstStyle/>
          <a:p>
            <a:r>
              <a:rPr lang="en-US" sz="1200" dirty="0">
                <a:solidFill>
                  <a:schemeClr val="bg1"/>
                </a:solidFill>
                <a:latin typeface="Times New Roman" panose="02020603050405020304" pitchFamily="18" charset="0"/>
                <a:cs typeface="Times New Roman" panose="02020603050405020304" pitchFamily="18" charset="0"/>
              </a:rPr>
              <a:t>OPEN –</a:t>
            </a:r>
            <a:r>
              <a:rPr lang="en-US" sz="1200" baseline="0" dirty="0">
                <a:solidFill>
                  <a:schemeClr val="bg1"/>
                </a:solidFill>
                <a:latin typeface="Times New Roman" panose="02020603050405020304" pitchFamily="18" charset="0"/>
                <a:cs typeface="Times New Roman" panose="02020603050405020304" pitchFamily="18" charset="0"/>
              </a:rPr>
              <a:t> FIN – 2-</a:t>
            </a:r>
            <a:fld id="{9E6A52CE-B5E6-49E2-A78C-942E46E01461}" type="slidenum">
              <a:rPr lang="en-US" sz="1200" baseline="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51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10" name="TextBox 9"/>
          <p:cNvSpPr txBox="1"/>
          <p:nvPr userDrawn="1"/>
        </p:nvSpPr>
        <p:spPr>
          <a:xfrm>
            <a:off x="10668000" y="6188186"/>
            <a:ext cx="13178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September 2, 2021</a:t>
            </a:r>
          </a:p>
        </p:txBody>
      </p:sp>
      <p:sp>
        <p:nvSpPr>
          <p:cNvPr id="8" name="TextBox 7">
            <a:extLst>
              <a:ext uri="{FF2B5EF4-FFF2-40B4-BE49-F238E27FC236}">
                <a16:creationId xmlns:a16="http://schemas.microsoft.com/office/drawing/2014/main" id="{317EBBB1-DC73-4D9C-99F1-E4D715246C23}"/>
              </a:ext>
            </a:extLst>
          </p:cNvPr>
          <p:cNvSpPr txBox="1"/>
          <p:nvPr userDrawn="1"/>
        </p:nvSpPr>
        <p:spPr>
          <a:xfrm>
            <a:off x="5356412" y="6311296"/>
            <a:ext cx="1479176" cy="277762"/>
          </a:xfrm>
          <a:prstGeom prst="rect">
            <a:avLst/>
          </a:prstGeom>
          <a:noFill/>
        </p:spPr>
        <p:txBody>
          <a:bodyPr wrap="square" rtlCol="0">
            <a:spAutoFit/>
          </a:bodyPr>
          <a:lstStyle/>
          <a:p>
            <a:r>
              <a:rPr lang="en-US" sz="1200" dirty="0">
                <a:solidFill>
                  <a:schemeClr val="bg1"/>
                </a:solidFill>
                <a:latin typeface="Times New Roman" panose="02020603050405020304" pitchFamily="18" charset="0"/>
                <a:cs typeface="Times New Roman" panose="02020603050405020304" pitchFamily="18" charset="0"/>
              </a:rPr>
              <a:t>OPEN – FIN – 1-</a:t>
            </a:r>
            <a:fld id="{62FCDDC7-26C5-4063-B4AB-CDB8165F31C4}" type="slidenum">
              <a:rPr lang="en-US" sz="120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711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11" name="TextBox 10"/>
          <p:cNvSpPr txBox="1"/>
          <p:nvPr userDrawn="1"/>
        </p:nvSpPr>
        <p:spPr>
          <a:xfrm>
            <a:off x="10668000" y="6188186"/>
            <a:ext cx="13178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June 20-21</a:t>
            </a:r>
            <a:r>
              <a:rPr lang="en-US" sz="1000" baseline="0" dirty="0">
                <a:solidFill>
                  <a:schemeClr val="bg1"/>
                </a:solidFill>
                <a:latin typeface="Times New Roman" panose="02020603050405020304" pitchFamily="18" charset="0"/>
                <a:cs typeface="Times New Roman" panose="02020603050405020304" pitchFamily="18" charset="0"/>
              </a:rPr>
              <a:t>, 2019</a:t>
            </a:r>
            <a:endParaRPr lang="en-US" sz="1000" dirty="0">
              <a:solidFill>
                <a:schemeClr val="bg1"/>
              </a:solidFill>
              <a:latin typeface="Times New Roman" panose="02020603050405020304" pitchFamily="18" charset="0"/>
              <a:cs typeface="Times New Roman" panose="02020603050405020304" pitchFamily="18" charset="0"/>
            </a:endParaRPr>
          </a:p>
        </p:txBody>
      </p:sp>
      <p:sp>
        <p:nvSpPr>
          <p:cNvPr id="12" name="TextBox 11"/>
          <p:cNvSpPr txBox="1"/>
          <p:nvPr userDrawn="1"/>
        </p:nvSpPr>
        <p:spPr>
          <a:xfrm>
            <a:off x="5809130" y="6434407"/>
            <a:ext cx="1479176" cy="277762"/>
          </a:xfrm>
          <a:prstGeom prst="rect">
            <a:avLst/>
          </a:prstGeom>
          <a:noFill/>
        </p:spPr>
        <p:txBody>
          <a:bodyPr wrap="square" rtlCol="0">
            <a:spAutoFit/>
          </a:bodyPr>
          <a:lstStyle/>
          <a:p>
            <a:r>
              <a:rPr lang="en-US" sz="1200" dirty="0">
                <a:solidFill>
                  <a:schemeClr val="bg1"/>
                </a:solidFill>
                <a:latin typeface="Times New Roman" panose="02020603050405020304" pitchFamily="18" charset="0"/>
                <a:cs typeface="Times New Roman" panose="02020603050405020304" pitchFamily="18" charset="0"/>
              </a:rPr>
              <a:t>OPEN –</a:t>
            </a:r>
            <a:r>
              <a:rPr lang="en-US" sz="1200" baseline="0" dirty="0">
                <a:solidFill>
                  <a:schemeClr val="bg1"/>
                </a:solidFill>
                <a:latin typeface="Times New Roman" panose="02020603050405020304" pitchFamily="18" charset="0"/>
                <a:cs typeface="Times New Roman" panose="02020603050405020304" pitchFamily="18" charset="0"/>
              </a:rPr>
              <a:t> FIN – 1-</a:t>
            </a:r>
            <a:fld id="{9E6A52CE-B5E6-49E2-A78C-942E46E01461}" type="slidenum">
              <a:rPr lang="en-US" sz="1200" baseline="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670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400800" y="6354931"/>
            <a:ext cx="1365326" cy="365125"/>
          </a:xfrm>
          <a:prstGeom prst="rect">
            <a:avLst/>
          </a:prstGeom>
        </p:spPr>
        <p:txBody>
          <a:bodyPr/>
          <a:lstStyle/>
          <a:p>
            <a:endParaRPr lang="en-US" dirty="0"/>
          </a:p>
        </p:txBody>
      </p:sp>
      <p:sp>
        <p:nvSpPr>
          <p:cNvPr id="8" name="Footer Placeholder 7"/>
          <p:cNvSpPr>
            <a:spLocks noGrp="1"/>
          </p:cNvSpPr>
          <p:nvPr>
            <p:ph type="ftr" sz="quarter" idx="11"/>
          </p:nvPr>
        </p:nvSpPr>
        <p:spPr>
          <a:xfrm>
            <a:off x="7960659" y="6356350"/>
            <a:ext cx="2494878"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10650070" y="6356350"/>
            <a:ext cx="703729" cy="365125"/>
          </a:xfrm>
          <a:prstGeom prst="rect">
            <a:avLst/>
          </a:prstGeom>
        </p:spPr>
        <p:txBody>
          <a:bodyPr/>
          <a:lstStyle/>
          <a:p>
            <a:fld id="{C6C19187-0210-4CC7-AE51-7FFB2AB55339}" type="slidenum">
              <a:rPr lang="en-US" smtClean="0"/>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19" name="TextBox 18"/>
          <p:cNvSpPr txBox="1"/>
          <p:nvPr userDrawn="1"/>
        </p:nvSpPr>
        <p:spPr>
          <a:xfrm>
            <a:off x="10668000" y="6188186"/>
            <a:ext cx="13178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June 20-21</a:t>
            </a:r>
            <a:r>
              <a:rPr lang="en-US" sz="1000" baseline="0" dirty="0">
                <a:solidFill>
                  <a:schemeClr val="bg1"/>
                </a:solidFill>
                <a:latin typeface="Times New Roman" panose="02020603050405020304" pitchFamily="18" charset="0"/>
                <a:cs typeface="Times New Roman" panose="02020603050405020304" pitchFamily="18" charset="0"/>
              </a:rPr>
              <a:t>, 2019</a:t>
            </a:r>
            <a:endParaRPr lang="en-US" sz="1000" dirty="0">
              <a:solidFill>
                <a:schemeClr val="bg1"/>
              </a:solidFill>
              <a:latin typeface="Times New Roman" panose="02020603050405020304" pitchFamily="18" charset="0"/>
              <a:cs typeface="Times New Roman" panose="02020603050405020304" pitchFamily="18" charset="0"/>
            </a:endParaRPr>
          </a:p>
        </p:txBody>
      </p:sp>
      <p:sp>
        <p:nvSpPr>
          <p:cNvPr id="20" name="TextBox 19"/>
          <p:cNvSpPr txBox="1"/>
          <p:nvPr userDrawn="1"/>
        </p:nvSpPr>
        <p:spPr>
          <a:xfrm>
            <a:off x="5809130" y="6434407"/>
            <a:ext cx="1479176" cy="277762"/>
          </a:xfrm>
          <a:prstGeom prst="rect">
            <a:avLst/>
          </a:prstGeom>
          <a:noFill/>
        </p:spPr>
        <p:txBody>
          <a:bodyPr wrap="square" rtlCol="0">
            <a:spAutoFit/>
          </a:bodyPr>
          <a:lstStyle/>
          <a:p>
            <a:r>
              <a:rPr lang="en-US" sz="1200" dirty="0">
                <a:solidFill>
                  <a:schemeClr val="bg1"/>
                </a:solidFill>
                <a:latin typeface="Times New Roman" panose="02020603050405020304" pitchFamily="18" charset="0"/>
                <a:cs typeface="Times New Roman" panose="02020603050405020304" pitchFamily="18" charset="0"/>
              </a:rPr>
              <a:t>OPEN –</a:t>
            </a:r>
            <a:r>
              <a:rPr lang="en-US" sz="1200" baseline="0" dirty="0">
                <a:solidFill>
                  <a:schemeClr val="bg1"/>
                </a:solidFill>
                <a:latin typeface="Times New Roman" panose="02020603050405020304" pitchFamily="18" charset="0"/>
                <a:cs typeface="Times New Roman" panose="02020603050405020304" pitchFamily="18" charset="0"/>
              </a:rPr>
              <a:t> FIN – 2-</a:t>
            </a:r>
            <a:fld id="{9E6A52CE-B5E6-49E2-A78C-942E46E01461}" type="slidenum">
              <a:rPr lang="en-US" sz="1200" baseline="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83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400800" y="6354931"/>
            <a:ext cx="1365326" cy="365125"/>
          </a:xfrm>
          <a:prstGeom prst="rect">
            <a:avLst/>
          </a:prstGeom>
        </p:spPr>
        <p:txBody>
          <a:bodyPr/>
          <a:lstStyle/>
          <a:p>
            <a:endParaRPr lang="en-US" dirty="0"/>
          </a:p>
        </p:txBody>
      </p:sp>
      <p:sp>
        <p:nvSpPr>
          <p:cNvPr id="4" name="Footer Placeholder 3"/>
          <p:cNvSpPr>
            <a:spLocks noGrp="1"/>
          </p:cNvSpPr>
          <p:nvPr>
            <p:ph type="ftr" sz="quarter" idx="11"/>
          </p:nvPr>
        </p:nvSpPr>
        <p:spPr>
          <a:xfrm>
            <a:off x="7960659" y="6356350"/>
            <a:ext cx="2494878"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10650070" y="6356350"/>
            <a:ext cx="703729" cy="365125"/>
          </a:xfrm>
          <a:prstGeom prst="rect">
            <a:avLst/>
          </a:prstGeom>
        </p:spPr>
        <p:txBody>
          <a:bodyPr/>
          <a:lstStyle/>
          <a:p>
            <a:fld id="{C6C19187-0210-4CC7-AE51-7FFB2AB55339}"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1795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0" y="6354931"/>
            <a:ext cx="1365326" cy="365125"/>
          </a:xfrm>
          <a:prstGeom prst="rect">
            <a:avLst/>
          </a:prstGeom>
        </p:spPr>
        <p:txBody>
          <a:bodyPr/>
          <a:lstStyle>
            <a:lvl1pPr>
              <a:defRPr>
                <a:solidFill>
                  <a:schemeClr val="tx1"/>
                </a:solidFill>
              </a:defRPr>
            </a:lvl1pPr>
          </a:lstStyle>
          <a:p>
            <a:endParaRPr lang="en-US" dirty="0"/>
          </a:p>
        </p:txBody>
      </p:sp>
      <p:sp>
        <p:nvSpPr>
          <p:cNvPr id="3" name="Footer Placeholder 2"/>
          <p:cNvSpPr>
            <a:spLocks noGrp="1"/>
          </p:cNvSpPr>
          <p:nvPr>
            <p:ph type="ftr" sz="quarter" idx="11"/>
          </p:nvPr>
        </p:nvSpPr>
        <p:spPr>
          <a:xfrm>
            <a:off x="7960659" y="6356350"/>
            <a:ext cx="2494878" cy="365125"/>
          </a:xfrm>
          <a:prstGeom prst="rect">
            <a:avLst/>
          </a:prstGeom>
        </p:spPr>
        <p:txBody>
          <a:bodyPr/>
          <a:lstStyle>
            <a:lvl1pPr>
              <a:defRPr>
                <a:solidFill>
                  <a:schemeClr val="tx1"/>
                </a:solidFill>
              </a:defRPr>
            </a:lvl1pPr>
          </a:lstStyle>
          <a:p>
            <a:endParaRPr lang="en-US" dirty="0"/>
          </a:p>
        </p:txBody>
      </p:sp>
      <p:sp>
        <p:nvSpPr>
          <p:cNvPr id="4" name="Slide Number Placeholder 3"/>
          <p:cNvSpPr>
            <a:spLocks noGrp="1"/>
          </p:cNvSpPr>
          <p:nvPr>
            <p:ph type="sldNum" sz="quarter" idx="12"/>
          </p:nvPr>
        </p:nvSpPr>
        <p:spPr>
          <a:xfrm>
            <a:off x="10650070" y="6356350"/>
            <a:ext cx="703729" cy="365125"/>
          </a:xfrm>
          <a:prstGeom prst="rect">
            <a:avLst/>
          </a:prstGeom>
        </p:spPr>
        <p:txBody>
          <a:bodyPr/>
          <a:lstStyle>
            <a:lvl1pPr>
              <a:defRPr>
                <a:solidFill>
                  <a:schemeClr val="tx1"/>
                </a:solidFill>
              </a:defRPr>
            </a:lvl1pPr>
          </a:lstStyle>
          <a:p>
            <a:fld id="{C6C19187-0210-4CC7-AE51-7FFB2AB55339}" type="slidenum">
              <a:rPr lang="en-US" smtClean="0"/>
              <a:pPr/>
              <a:t>‹#›</a:t>
            </a:fld>
            <a:endParaRPr lang="en-US" dirty="0"/>
          </a:p>
        </p:txBody>
      </p:sp>
    </p:spTree>
    <p:extLst>
      <p:ext uri="{BB962C8B-B14F-4D97-AF65-F5344CB8AC3E}">
        <p14:creationId xmlns:p14="http://schemas.microsoft.com/office/powerpoint/2010/main" val="404066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5" name="Rectangle 4"/>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a:xfrm>
            <a:off x="6400800" y="6354931"/>
            <a:ext cx="1365326" cy="365125"/>
          </a:xfrm>
          <a:prstGeom prst="rect">
            <a:avLst/>
          </a:prstGeom>
        </p:spPr>
        <p:txBody>
          <a:bodyPr/>
          <a:lstStyle/>
          <a:p>
            <a:endParaRPr lang="en-US" dirty="0"/>
          </a:p>
        </p:txBody>
      </p:sp>
      <p:sp>
        <p:nvSpPr>
          <p:cNvPr id="3" name="Footer Placeholder 2"/>
          <p:cNvSpPr>
            <a:spLocks noGrp="1"/>
          </p:cNvSpPr>
          <p:nvPr>
            <p:ph type="ftr" sz="quarter" idx="11"/>
          </p:nvPr>
        </p:nvSpPr>
        <p:spPr>
          <a:xfrm>
            <a:off x="7960659" y="6356350"/>
            <a:ext cx="2494878"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10650070" y="6356350"/>
            <a:ext cx="703729" cy="365125"/>
          </a:xfrm>
          <a:prstGeom prst="rect">
            <a:avLst/>
          </a:prstGeom>
        </p:spPr>
        <p:txBody>
          <a:bodyPr/>
          <a:lstStyle/>
          <a:p>
            <a:fld id="{C6C19187-0210-4CC7-AE51-7FFB2AB55339}"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7701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11450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5169016" y="6325299"/>
            <a:ext cx="1853967" cy="276999"/>
          </a:xfrm>
          <a:prstGeom prst="rect">
            <a:avLst/>
          </a:prstGeom>
          <a:noFill/>
        </p:spPr>
        <p:txBody>
          <a:bodyPr wrap="square" rtlCol="0">
            <a:spAutoFit/>
          </a:bodyPr>
          <a:lstStyle/>
          <a:p>
            <a:r>
              <a:rPr lang="en-US" sz="1200" dirty="0">
                <a:solidFill>
                  <a:schemeClr val="tx1"/>
                </a:solidFill>
                <a:latin typeface="Times New Roman" panose="02020603050405020304" pitchFamily="18" charset="0"/>
                <a:cs typeface="Times New Roman" panose="02020603050405020304" pitchFamily="18" charset="0"/>
              </a:rPr>
              <a:t>OPEN – FIN – 2-</a:t>
            </a:r>
            <a:fld id="{50E439AE-4E9D-40FC-81C9-3FBE6329FD32}" type="slidenum">
              <a:rPr lang="en-US" sz="1200" smtClean="0">
                <a:solidFill>
                  <a:schemeClr val="tx1"/>
                </a:solidFill>
                <a:latin typeface="Times New Roman" panose="02020603050405020304" pitchFamily="18" charset="0"/>
                <a:cs typeface="Times New Roman" panose="02020603050405020304" pitchFamily="18" charset="0"/>
              </a:rPr>
              <a:t>‹#›</a:t>
            </a:fld>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userDrawn="1"/>
        </p:nvSpPr>
        <p:spPr>
          <a:xfrm>
            <a:off x="10033234" y="6075064"/>
            <a:ext cx="1426128" cy="246221"/>
          </a:xfrm>
          <a:prstGeom prst="rect">
            <a:avLst/>
          </a:prstGeom>
          <a:noFill/>
        </p:spPr>
        <p:txBody>
          <a:bodyPr wrap="square" rtlCol="0">
            <a:spAutoFit/>
          </a:bodyPr>
          <a:lstStyle/>
          <a:p>
            <a:pPr algn="r"/>
            <a:r>
              <a:rPr lang="en-US" sz="1000" dirty="0">
                <a:solidFill>
                  <a:schemeClr val="tx1"/>
                </a:solidFill>
                <a:latin typeface="Times New Roman" panose="02020603050405020304" pitchFamily="18" charset="0"/>
                <a:cs typeface="Times New Roman" panose="02020603050405020304" pitchFamily="18" charset="0"/>
              </a:rPr>
              <a:t>September</a:t>
            </a:r>
            <a:r>
              <a:rPr lang="en-US" sz="1000" baseline="0" dirty="0">
                <a:solidFill>
                  <a:schemeClr val="tx1"/>
                </a:solidFill>
                <a:latin typeface="Times New Roman" panose="02020603050405020304" pitchFamily="18" charset="0"/>
                <a:cs typeface="Times New Roman" panose="02020603050405020304" pitchFamily="18" charset="0"/>
              </a:rPr>
              <a:t> 20-21, 2018</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47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58" r:id="rId12"/>
    <p:sldLayoutId id="2147483659" r:id="rId13"/>
    <p:sldLayoutId id="2147483662" r:id="rId14"/>
  </p:sldLayoutIdLst>
  <p:hf sldNum="0" hdr="0" ftr="0" dt="0"/>
  <p:txStyles>
    <p:title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246" y="753086"/>
            <a:ext cx="9144000" cy="2387600"/>
          </a:xfrm>
        </p:spPr>
        <p:txBody>
          <a:bodyPr>
            <a:noAutofit/>
          </a:bodyPr>
          <a:lstStyle/>
          <a:p>
            <a:r>
              <a:rPr lang="en-US" sz="3600" dirty="0"/>
              <a:t>University of Missouri System</a:t>
            </a:r>
            <a:br>
              <a:rPr lang="en-US" sz="3600" dirty="0"/>
            </a:br>
            <a:r>
              <a:rPr lang="en-US" sz="3600" dirty="0"/>
              <a:t>Board of Curators</a:t>
            </a:r>
            <a:br>
              <a:rPr lang="en-US" sz="3600" dirty="0"/>
            </a:br>
            <a:r>
              <a:rPr lang="en-US" sz="3600" dirty="0"/>
              <a:t>September 1, 2021</a:t>
            </a:r>
            <a:br>
              <a:rPr lang="en-US" sz="3600" dirty="0"/>
            </a:br>
            <a:r>
              <a:rPr lang="en-US" sz="3600" dirty="0"/>
              <a:t>Finance Committee</a:t>
            </a:r>
          </a:p>
        </p:txBody>
      </p:sp>
      <p:sp>
        <p:nvSpPr>
          <p:cNvPr id="3" name="Subtitle 2"/>
          <p:cNvSpPr>
            <a:spLocks noGrp="1"/>
          </p:cNvSpPr>
          <p:nvPr>
            <p:ph type="subTitle" idx="1"/>
          </p:nvPr>
        </p:nvSpPr>
        <p:spPr>
          <a:xfrm>
            <a:off x="1471246" y="3874057"/>
            <a:ext cx="9144000" cy="562476"/>
          </a:xfrm>
        </p:spPr>
        <p:txBody>
          <a:bodyPr>
            <a:normAutofit/>
          </a:bodyPr>
          <a:lstStyle/>
          <a:p>
            <a:r>
              <a:rPr lang="en-US" dirty="0">
                <a:solidFill>
                  <a:schemeClr val="tx2"/>
                </a:solidFill>
              </a:rPr>
              <a:t>Fiscal Year 2022 Strategic Dividend Use</a:t>
            </a:r>
          </a:p>
        </p:txBody>
      </p:sp>
    </p:spTree>
    <p:extLst>
      <p:ext uri="{BB962C8B-B14F-4D97-AF65-F5344CB8AC3E}">
        <p14:creationId xmlns:p14="http://schemas.microsoft.com/office/powerpoint/2010/main" val="170010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4" y="160585"/>
            <a:ext cx="11553093" cy="903621"/>
          </a:xfrm>
        </p:spPr>
        <p:txBody>
          <a:bodyPr>
            <a:noAutofit/>
          </a:bodyPr>
          <a:lstStyle/>
          <a:p>
            <a:r>
              <a:rPr lang="en-US" sz="3600" b="1" dirty="0">
                <a:solidFill>
                  <a:srgbClr val="000000"/>
                </a:solidFill>
              </a:rPr>
              <a:t>Strategic Dividend Overview and History</a:t>
            </a:r>
          </a:p>
        </p:txBody>
      </p:sp>
      <p:sp>
        <p:nvSpPr>
          <p:cNvPr id="5" name="Content Placeholder 4"/>
          <p:cNvSpPr>
            <a:spLocks noGrp="1"/>
          </p:cNvSpPr>
          <p:nvPr>
            <p:ph idx="1"/>
          </p:nvPr>
        </p:nvSpPr>
        <p:spPr>
          <a:xfrm>
            <a:off x="1524000" y="1676400"/>
            <a:ext cx="8839200" cy="4800600"/>
          </a:xfrm>
        </p:spPr>
        <p:txBody>
          <a:bodyPr/>
          <a:lstStyle/>
          <a:p>
            <a:pPr marL="0" lvl="1" indent="0">
              <a:buNone/>
            </a:pPr>
            <a:endParaRPr lang="en-US" sz="3600" dirty="0"/>
          </a:p>
          <a:p>
            <a:pPr marL="0" lvl="1" indent="0">
              <a:buNone/>
            </a:pPr>
            <a:endParaRPr lang="en-US" sz="3200" dirty="0"/>
          </a:p>
          <a:p>
            <a:pPr marL="457200" lvl="1" indent="0">
              <a:buNone/>
            </a:pPr>
            <a:endParaRPr lang="en-US" dirty="0"/>
          </a:p>
        </p:txBody>
      </p:sp>
      <p:sp>
        <p:nvSpPr>
          <p:cNvPr id="13" name="TextBox 12"/>
          <p:cNvSpPr txBox="1"/>
          <p:nvPr/>
        </p:nvSpPr>
        <p:spPr>
          <a:xfrm>
            <a:off x="6507480" y="1918535"/>
            <a:ext cx="3017520" cy="1200329"/>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rPr>
              <a:t>New Requests $20.8 M</a:t>
            </a:r>
          </a:p>
        </p:txBody>
      </p:sp>
      <p:sp>
        <p:nvSpPr>
          <p:cNvPr id="16" name="TextBox 15"/>
          <p:cNvSpPr txBox="1"/>
          <p:nvPr/>
        </p:nvSpPr>
        <p:spPr>
          <a:xfrm>
            <a:off x="2642616" y="4004462"/>
            <a:ext cx="2667000" cy="1754326"/>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rPr>
              <a:t>Other Programs $8.2 M$</a:t>
            </a:r>
          </a:p>
        </p:txBody>
      </p:sp>
      <p:sp>
        <p:nvSpPr>
          <p:cNvPr id="17" name="TextBox 16"/>
          <p:cNvSpPr txBox="1"/>
          <p:nvPr/>
        </p:nvSpPr>
        <p:spPr>
          <a:xfrm>
            <a:off x="6560820" y="4102054"/>
            <a:ext cx="3017520" cy="1615827"/>
          </a:xfrm>
          <a:prstGeom prst="rect">
            <a:avLst/>
          </a:prstGeom>
          <a:noFill/>
        </p:spPr>
        <p:txBody>
          <a:bodyPr wrap="square" rtlCol="0">
            <a:spAutoFit/>
          </a:bodyPr>
          <a:lstStyle/>
          <a:p>
            <a:pPr algn="ctr"/>
            <a:r>
              <a:rPr lang="en-US" sz="3300" b="1" dirty="0">
                <a:solidFill>
                  <a:schemeClr val="bg1"/>
                </a:solidFill>
                <a:latin typeface="Calibri" panose="020F0502020204030204" pitchFamily="34" charset="0"/>
              </a:rPr>
              <a:t>Legislative Requirements $8.1 M</a:t>
            </a:r>
          </a:p>
        </p:txBody>
      </p:sp>
      <p:sp>
        <p:nvSpPr>
          <p:cNvPr id="3" name="TextBox 2">
            <a:extLst>
              <a:ext uri="{FF2B5EF4-FFF2-40B4-BE49-F238E27FC236}">
                <a16:creationId xmlns:a16="http://schemas.microsoft.com/office/drawing/2014/main" id="{8A48D705-C97B-44C5-A7E3-C4F423F59828}"/>
              </a:ext>
            </a:extLst>
          </p:cNvPr>
          <p:cNvSpPr txBox="1"/>
          <p:nvPr/>
        </p:nvSpPr>
        <p:spPr>
          <a:xfrm>
            <a:off x="1052186" y="1365337"/>
            <a:ext cx="10546915"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a:t>Generated from the investments of the University’s working capital invested in the General Pool</a:t>
            </a:r>
          </a:p>
          <a:p>
            <a:pPr marL="285750" indent="-285750">
              <a:buFont typeface="Arial" panose="020B0604020202020204" pitchFamily="34" charset="0"/>
              <a:buChar char="•"/>
            </a:pPr>
            <a:r>
              <a:rPr lang="en-US" sz="2800" dirty="0"/>
              <a:t>The Board and President established in 2018 it would be used strategically to support the Missouri Compacts</a:t>
            </a:r>
          </a:p>
          <a:p>
            <a:pPr marL="285750" indent="-285750">
              <a:buFont typeface="Arial" panose="020B0604020202020204" pitchFamily="34" charset="0"/>
              <a:buChar char="•"/>
            </a:pPr>
            <a:r>
              <a:rPr lang="en-US" sz="2800" dirty="0"/>
              <a:t>The Board approved resource allocations principles in November 2020 that established the dividend would be:</a:t>
            </a:r>
          </a:p>
          <a:p>
            <a:pPr marL="742950" lvl="1" indent="-285750">
              <a:buFont typeface="Arial" panose="020B0604020202020204" pitchFamily="34" charset="0"/>
              <a:buChar char="•"/>
            </a:pPr>
            <a:r>
              <a:rPr lang="en-US" sz="2800" dirty="0"/>
              <a:t>Split amongst Universities based upon their share of the general pool</a:t>
            </a:r>
          </a:p>
          <a:p>
            <a:pPr marL="742950" lvl="1" indent="-285750">
              <a:buFont typeface="Arial" panose="020B0604020202020204" pitchFamily="34" charset="0"/>
              <a:buChar char="•"/>
            </a:pPr>
            <a:r>
              <a:rPr lang="en-US" sz="2800" dirty="0"/>
              <a:t>The Board review and approve each Chancellor’s proposed strategic use of the dividend</a:t>
            </a:r>
          </a:p>
        </p:txBody>
      </p:sp>
    </p:spTree>
    <p:extLst>
      <p:ext uri="{BB962C8B-B14F-4D97-AF65-F5344CB8AC3E}">
        <p14:creationId xmlns:p14="http://schemas.microsoft.com/office/powerpoint/2010/main" val="70937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4" y="160585"/>
            <a:ext cx="11553093" cy="903621"/>
          </a:xfrm>
        </p:spPr>
        <p:txBody>
          <a:bodyPr>
            <a:noAutofit/>
          </a:bodyPr>
          <a:lstStyle/>
          <a:p>
            <a:r>
              <a:rPr lang="en-US" sz="3600" b="1" dirty="0">
                <a:solidFill>
                  <a:srgbClr val="000000"/>
                </a:solidFill>
              </a:rPr>
              <a:t>FY 2022 Strategic Dividend - $56 M</a:t>
            </a:r>
          </a:p>
        </p:txBody>
      </p:sp>
      <p:sp>
        <p:nvSpPr>
          <p:cNvPr id="5" name="Content Placeholder 4"/>
          <p:cNvSpPr>
            <a:spLocks noGrp="1"/>
          </p:cNvSpPr>
          <p:nvPr>
            <p:ph idx="1"/>
          </p:nvPr>
        </p:nvSpPr>
        <p:spPr>
          <a:xfrm>
            <a:off x="1524000" y="1676400"/>
            <a:ext cx="8839200" cy="4800600"/>
          </a:xfrm>
        </p:spPr>
        <p:txBody>
          <a:bodyPr/>
          <a:lstStyle/>
          <a:p>
            <a:pPr marL="0" lvl="1" indent="0">
              <a:buNone/>
            </a:pPr>
            <a:endParaRPr lang="en-US" sz="3600" dirty="0"/>
          </a:p>
          <a:p>
            <a:pPr marL="0" lvl="1" indent="0">
              <a:buNone/>
            </a:pPr>
            <a:endParaRPr lang="en-US" sz="3200" dirty="0"/>
          </a:p>
          <a:p>
            <a:pPr marL="457200" lvl="1" indent="0">
              <a:buNone/>
            </a:pPr>
            <a:endParaRPr lang="en-US" dirty="0"/>
          </a:p>
        </p:txBody>
      </p:sp>
      <p:sp>
        <p:nvSpPr>
          <p:cNvPr id="13" name="TextBox 12"/>
          <p:cNvSpPr txBox="1"/>
          <p:nvPr/>
        </p:nvSpPr>
        <p:spPr>
          <a:xfrm>
            <a:off x="6507480" y="1918535"/>
            <a:ext cx="3017520" cy="1200329"/>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rPr>
              <a:t>New Requests $20.8 M</a:t>
            </a:r>
          </a:p>
        </p:txBody>
      </p:sp>
      <p:sp>
        <p:nvSpPr>
          <p:cNvPr id="16" name="TextBox 15"/>
          <p:cNvSpPr txBox="1"/>
          <p:nvPr/>
        </p:nvSpPr>
        <p:spPr>
          <a:xfrm>
            <a:off x="2642616" y="4004462"/>
            <a:ext cx="2667000" cy="1754326"/>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rPr>
              <a:t>Other Programs $8.2 M$</a:t>
            </a:r>
          </a:p>
        </p:txBody>
      </p:sp>
      <p:sp>
        <p:nvSpPr>
          <p:cNvPr id="17" name="TextBox 16"/>
          <p:cNvSpPr txBox="1"/>
          <p:nvPr/>
        </p:nvSpPr>
        <p:spPr>
          <a:xfrm>
            <a:off x="6560820" y="4102054"/>
            <a:ext cx="3017520" cy="1615827"/>
          </a:xfrm>
          <a:prstGeom prst="rect">
            <a:avLst/>
          </a:prstGeom>
          <a:noFill/>
        </p:spPr>
        <p:txBody>
          <a:bodyPr wrap="square" rtlCol="0">
            <a:spAutoFit/>
          </a:bodyPr>
          <a:lstStyle/>
          <a:p>
            <a:pPr algn="ctr"/>
            <a:r>
              <a:rPr lang="en-US" sz="3300" b="1" dirty="0">
                <a:solidFill>
                  <a:schemeClr val="bg1"/>
                </a:solidFill>
                <a:latin typeface="Calibri" panose="020F0502020204030204" pitchFamily="34" charset="0"/>
              </a:rPr>
              <a:t>Legislative Requirements $8.1 M</a:t>
            </a:r>
          </a:p>
        </p:txBody>
      </p:sp>
      <p:sp>
        <p:nvSpPr>
          <p:cNvPr id="3" name="TextBox 2">
            <a:extLst>
              <a:ext uri="{FF2B5EF4-FFF2-40B4-BE49-F238E27FC236}">
                <a16:creationId xmlns:a16="http://schemas.microsoft.com/office/drawing/2014/main" id="{8A48D705-C97B-44C5-A7E3-C4F423F59828}"/>
              </a:ext>
            </a:extLst>
          </p:cNvPr>
          <p:cNvSpPr txBox="1"/>
          <p:nvPr/>
        </p:nvSpPr>
        <p:spPr>
          <a:xfrm>
            <a:off x="1052186" y="1365337"/>
            <a:ext cx="10546915"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a:t>Dividend results from returns on the General Pool of 7.7% in FY2021</a:t>
            </a:r>
          </a:p>
          <a:p>
            <a:pPr marL="285750" indent="-285750">
              <a:buFont typeface="Arial" panose="020B0604020202020204" pitchFamily="34" charset="0"/>
              <a:buChar char="•"/>
            </a:pPr>
            <a:r>
              <a:rPr lang="en-US" sz="2800" dirty="0"/>
              <a:t>Split amongst Universities based upon their share of the general pool</a:t>
            </a:r>
          </a:p>
          <a:p>
            <a:pPr marL="285750" indent="-285750">
              <a:buFont typeface="Arial" panose="020B0604020202020204" pitchFamily="34" charset="0"/>
              <a:buChar char="•"/>
            </a:pPr>
            <a:r>
              <a:rPr lang="en-US" sz="2800" dirty="0"/>
              <a:t>Each University submitted a strategic priority for use:</a:t>
            </a:r>
          </a:p>
          <a:p>
            <a:pPr marL="742950" lvl="1" indent="-285750">
              <a:buFont typeface="Arial" panose="020B0604020202020204" pitchFamily="34" charset="0"/>
              <a:buChar char="•"/>
            </a:pPr>
            <a:r>
              <a:rPr lang="en-US" sz="2800" dirty="0"/>
              <a:t>MU: support </a:t>
            </a:r>
            <a:r>
              <a:rPr lang="en-US" sz="2800"/>
              <a:t>for research </a:t>
            </a:r>
            <a:r>
              <a:rPr lang="en-US" sz="2800" dirty="0"/>
              <a:t>growth</a:t>
            </a:r>
          </a:p>
          <a:p>
            <a:pPr marL="742950" lvl="1" indent="-285750">
              <a:buFont typeface="Arial" panose="020B0604020202020204" pitchFamily="34" charset="0"/>
              <a:buChar char="•"/>
            </a:pPr>
            <a:r>
              <a:rPr lang="en-US" sz="2800" dirty="0"/>
              <a:t>S&amp;T: dividend paired with gift to fund Student Experience Center</a:t>
            </a:r>
          </a:p>
          <a:p>
            <a:pPr marL="742950" lvl="1" indent="-285750">
              <a:buFont typeface="Arial" panose="020B0604020202020204" pitchFamily="34" charset="0"/>
              <a:buChar char="•"/>
            </a:pPr>
            <a:r>
              <a:rPr lang="en-US" sz="2800" dirty="0"/>
              <a:t>UMKC: student success spaces</a:t>
            </a:r>
          </a:p>
          <a:p>
            <a:pPr marL="742950" lvl="1" indent="-285750">
              <a:buFont typeface="Arial" panose="020B0604020202020204" pitchFamily="34" charset="0"/>
              <a:buChar char="•"/>
            </a:pPr>
            <a:r>
              <a:rPr lang="en-US" sz="2800" dirty="0"/>
              <a:t>UMSL: space consolidation and student services relocation</a:t>
            </a:r>
          </a:p>
        </p:txBody>
      </p:sp>
    </p:spTree>
    <p:extLst>
      <p:ext uri="{BB962C8B-B14F-4D97-AF65-F5344CB8AC3E}">
        <p14:creationId xmlns:p14="http://schemas.microsoft.com/office/powerpoint/2010/main" val="3819673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9EA8E-821B-44ED-91C7-2FF70A42C6AA}"/>
              </a:ext>
            </a:extLst>
          </p:cNvPr>
          <p:cNvSpPr>
            <a:spLocks noGrp="1"/>
          </p:cNvSpPr>
          <p:nvPr>
            <p:ph type="title"/>
          </p:nvPr>
        </p:nvSpPr>
        <p:spPr>
          <a:xfrm>
            <a:off x="831850" y="433388"/>
            <a:ext cx="10515600" cy="2852737"/>
          </a:xfrm>
        </p:spPr>
        <p:txBody>
          <a:bodyPr/>
          <a:lstStyle/>
          <a:p>
            <a:r>
              <a:rPr lang="en-US" dirty="0"/>
              <a:t>Questions</a:t>
            </a:r>
          </a:p>
        </p:txBody>
      </p:sp>
    </p:spTree>
    <p:extLst>
      <p:ext uri="{BB962C8B-B14F-4D97-AF65-F5344CB8AC3E}">
        <p14:creationId xmlns:p14="http://schemas.microsoft.com/office/powerpoint/2010/main" val="3428399870"/>
      </p:ext>
    </p:extLst>
  </p:cSld>
  <p:clrMapOvr>
    <a:masterClrMapping/>
  </p:clrMapOvr>
</p:sld>
</file>

<file path=ppt/theme/theme1.xml><?xml version="1.0" encoding="utf-8"?>
<a:theme xmlns:a="http://schemas.openxmlformats.org/drawingml/2006/main" name="Office Theme">
  <a:themeElements>
    <a:clrScheme name="Custom 18">
      <a:dk1>
        <a:sysClr val="windowText" lastClr="000000"/>
      </a:dk1>
      <a:lt1>
        <a:sysClr val="window" lastClr="FFFFFF"/>
      </a:lt1>
      <a:dk2>
        <a:srgbClr val="2D3D54"/>
      </a:dk2>
      <a:lt2>
        <a:srgbClr val="F1B82D"/>
      </a:lt2>
      <a:accent1>
        <a:srgbClr val="64697C"/>
      </a:accent1>
      <a:accent2>
        <a:srgbClr val="F6CD79"/>
      </a:accent2>
      <a:accent3>
        <a:srgbClr val="B3B2C0"/>
      </a:accent3>
      <a:accent4>
        <a:srgbClr val="F9E2B6"/>
      </a:accent4>
      <a:accent5>
        <a:srgbClr val="DADBE0"/>
      </a:accent5>
      <a:accent6>
        <a:srgbClr val="FDF4E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26D3402D0FCF47B7E84A1107246E62" ma:contentTypeVersion="1" ma:contentTypeDescription="Create a new document." ma:contentTypeScope="" ma:versionID="4765f3d8044b1d2e85922f9df8df8c13">
  <xsd:schema xmlns:xsd="http://www.w3.org/2001/XMLSchema" xmlns:xs="http://www.w3.org/2001/XMLSchema" xmlns:p="http://schemas.microsoft.com/office/2006/metadata/properties" xmlns:ns2="e529da04-1e3e-4ce1-8caf-d0e959ac5194" targetNamespace="http://schemas.microsoft.com/office/2006/metadata/properties" ma:root="true" ma:fieldsID="c2064deb3acd1542f6d47454fb1025d9" ns2:_="">
    <xsd:import namespace="e529da04-1e3e-4ce1-8caf-d0e959ac519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29da04-1e3e-4ce1-8caf-d0e959ac519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E7ACF0-97F0-4C73-92C4-DE70A44690D2}"/>
</file>

<file path=customXml/itemProps2.xml><?xml version="1.0" encoding="utf-8"?>
<ds:datastoreItem xmlns:ds="http://schemas.openxmlformats.org/officeDocument/2006/customXml" ds:itemID="{7F274652-A08C-4226-8575-E3FD9A78FE70}"/>
</file>

<file path=customXml/itemProps3.xml><?xml version="1.0" encoding="utf-8"?>
<ds:datastoreItem xmlns:ds="http://schemas.openxmlformats.org/officeDocument/2006/customXml" ds:itemID="{F30371EB-3415-4AFE-8F60-E22049C64F92}"/>
</file>

<file path=docProps/app.xml><?xml version="1.0" encoding="utf-8"?>
<Properties xmlns="http://schemas.openxmlformats.org/officeDocument/2006/extended-properties" xmlns:vt="http://schemas.openxmlformats.org/officeDocument/2006/docPropsVTypes">
  <TotalTime>28562</TotalTime>
  <Words>345</Words>
  <Application>Microsoft Office PowerPoint</Application>
  <PresentationFormat>Widescreen</PresentationFormat>
  <Paragraphs>32</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Courier New</vt:lpstr>
      <vt:lpstr>Times New Roman</vt:lpstr>
      <vt:lpstr>Wingdings</vt:lpstr>
      <vt:lpstr>Office Theme</vt:lpstr>
      <vt:lpstr>University of Missouri System Board of Curators September 1, 2021 Finance Committee</vt:lpstr>
      <vt:lpstr>Strategic Dividend Overview and History</vt:lpstr>
      <vt:lpstr>FY 2022 Strategic Dividend - $56 M</vt:lpstr>
      <vt:lpstr>Questions</vt:lpstr>
    </vt:vector>
  </TitlesOfParts>
  <Company>University of Missouri-Columbia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Missouri System</dc:title>
  <dc:creator>University of Missouri System</dc:creator>
  <cp:lastModifiedBy>Bradley, Memoree</cp:lastModifiedBy>
  <cp:revision>564</cp:revision>
  <cp:lastPrinted>2019-04-24T20:58:39Z</cp:lastPrinted>
  <dcterms:created xsi:type="dcterms:W3CDTF">2017-03-12T19:27:26Z</dcterms:created>
  <dcterms:modified xsi:type="dcterms:W3CDTF">2021-09-01T21:38:41Z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0x0101009326D3402D0FCF47B7E84A1107246E62</vt:lpwstr>
  </property>
</Properties>
</file>